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5"/>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ype="http://schemas.openxmlformats.org/officeDocument/2006/relationships/presProps" Target="presProps.xml"/>  <Relationship Id="rId12" Type="http://schemas.openxmlformats.org/officeDocument/2006/relationships/viewProps" Target="viewProps.xml"/>  <Relationship Id="rId13" Type="http://schemas.openxmlformats.org/officeDocument/2006/relationships/theme" Target="theme/theme1.xml"/>  <Relationship Id="rId14" Type="http://schemas.openxmlformats.org/officeDocument/2006/relationships/tableStyles" Target="tableStyles.xml"/>  <Relationship Id="rId1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slideLayouts/slideLayout1.xml" Type="http://schemas.openxmlformats.org/officeDocument/2006/relationships/slideLayout"/><Relationship Id="rId18"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20.pn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slideLayouts/slideLayout1.xml" Type="http://schemas.openxmlformats.org/officeDocument/2006/relationships/slideLayout"/><Relationship Id="rId7"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25.png" Type="http://schemas.openxmlformats.org/officeDocument/2006/relationships/image"/><Relationship Id="rId2" Target="../media/image26.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27" Target="../slideLayouts/slideLayout1.xml" Type="http://schemas.openxmlformats.org/officeDocument/2006/relationships/slideLayout"/><Relationship Id="rId28"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51.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094476" y="792312"/>
            <a:ext cx="6085906" cy="3990572"/>
          </a:xfrm>
          <a:prstGeom prst="rect">
            <a:avLst/>
          </a:prstGeom>
          <a:noFill/>
        </p:spPr>
        <p:txBody>
          <a:bodyPr wrap="square" rtlCol="0" anchor="ctr" bIns="0" lIns="0" rIns="0" tIns="0"/>
          <a:lstStyle/>
          <a:p>
            <a:pPr algn="l">
              <a:lnSpc>
                <a:spcPts val="7858"/>
              </a:lnSpc>
              <a:buNone/>
            </a:pPr>
            <a:r>
              <a:rPr lang="en-US" b="1" sz="6750" spc="-405" kern="0" dirty="0" smtClean="0">
                <a:solidFill>
                  <a:srgbClr val="ffffff"/>
                </a:solidFill>
                <a:latin typeface="Inter" pitchFamily="34" charset="0"/>
                <a:ea typeface="Inter" pitchFamily="34" charset="-122"/>
                <a:cs typeface="Inter" pitchFamily="34" charset="-120"/>
              </a:rPr>
              <a:t>Powering the Future: Building a Dyson Sphere for AI Compute</a:t>
            </a:r>
            <a:endParaRPr lang="en-US" dirty="0"/>
          </a:p>
        </p:txBody>
      </p:sp>
      <p:sp>
        <p:nvSpPr>
          <p:cNvPr id="3" name="Object 2"/>
          <p:cNvSpPr/>
          <p:nvPr/>
        </p:nvSpPr>
        <p:spPr>
          <a:xfrm>
            <a:off x="6094476" y="4890237"/>
            <a:ext cx="6085906" cy="1066161"/>
          </a:xfrm>
          <a:prstGeom prst="rect">
            <a:avLst/>
          </a:prstGeom>
          <a:noFill/>
        </p:spPr>
        <p:txBody>
          <a:bodyPr wrap="square" rtlCol="0" anchor="ctr" bIns="0" lIns="0" rIns="0" tIns="0"/>
          <a:lstStyle/>
          <a:p>
            <a:pPr algn="l">
              <a:lnSpc>
                <a:spcPts val="2799"/>
              </a:lnSpc>
              <a:spcBef>
                <a:spcPts val="829"/>
              </a:spcBef>
              <a:buNone/>
            </a:pPr>
            <a:r>
              <a:rPr lang="en-US" sz="2025" spc="-40" kern="0" dirty="0" smtClean="0">
                <a:solidFill>
                  <a:srgbClr val="ffffff">
                    <a:alpha val="80000"/>
                  </a:srgbClr>
                </a:solidFill>
                <a:latin typeface="Inter" pitchFamily="34" charset="0"/>
                <a:ea typeface="Inter" pitchFamily="34" charset="-122"/>
                <a:cs typeface="Inter" pitchFamily="34" charset="-120"/>
              </a:rPr>
              <a:t>Introducing an innovative solution to provide abundant energy for the growing AI industry - the Dyson Sphere.</a:t>
            </a:r>
            <a:endParaRPr lang="en-US" dirty="0"/>
          </a:p>
        </p:txBody>
      </p:sp>
      <p:sp>
        <p:nvSpPr>
          <p:cNvPr id="4" name="Object 3"/>
          <p:cNvSpPr/>
          <p:nvPr/>
        </p:nvSpPr>
        <p:spPr>
          <a:xfrm>
            <a:off x="0" y="0"/>
            <a:ext cx="5713571" cy="6856286"/>
          </a:xfrm>
          <a:prstGeom prst="rect">
            <a:avLst/>
          </a:prstGeom>
          <a:solidFill>
            <a:srgbClr val="000000">
              <a:alpha val="0000"/>
            </a:srgbClr>
          </a:solidFill>
        </p:spPr>
      </p:sp>
      <p:pic>
        <p:nvPicPr>
          <p:cNvPr id="5" name="Object 4" descr="futuristic energy sphere, in a &quot;Subtle and minimalist, with natural lighting. Modern and professional look.&quot; style">    </p:cNvPr>
          <p:cNvPicPr>
            <a:picLocks noChangeAspect="1"/>
          </p:cNvPicPr>
          <p:nvPr/>
        </p:nvPicPr>
        <p:blipFill>
          <a:blip r:embed="rId1"/>
          <a:srcRect l="8333" r="8333" t="0" b="0"/>
          <a:stretch/>
        </p:blipFill>
        <p:spPr>
          <a:xfrm>
            <a:off x="0" y="0"/>
            <a:ext cx="5713571" cy="6856286"/>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0"/>
            <a:ext cx="6094476" cy="6856286"/>
          </a:xfrm>
          <a:prstGeom prst="rect">
            <a:avLst/>
          </a:prstGeom>
          <a:solidFill>
            <a:srgbClr val="ffffff"/>
          </a:solidFill>
        </p:spPr>
      </p:sp>
      <p:pic>
        <p:nvPicPr>
          <p:cNvPr id="3" name="Object 2" descr="Dyson Sphere AI logo, in a &quot;Subtle and minimalist, with natural lighting. Modern and professional look.&quot; style">    </p:cNvPr>
          <p:cNvPicPr>
            <a:picLocks noChangeAspect="1"/>
          </p:cNvPicPr>
          <p:nvPr/>
        </p:nvPicPr>
        <p:blipFill>
          <a:blip r:embed="rId1"/>
          <a:srcRect l="-25758" r="-25758" t="-35227" b="-35227"/>
          <a:stretch/>
        </p:blipFill>
        <p:spPr>
          <a:xfrm>
            <a:off x="0" y="0"/>
            <a:ext cx="6094476" cy="6856286"/>
          </a:xfrm>
          <a:prstGeom prst="rect">
            <a:avLst/>
          </a:prstGeom>
        </p:spPr>
      </p:pic>
      <p:sp>
        <p:nvSpPr>
          <p:cNvPr id="4" name="Object 3"/>
          <p:cNvSpPr/>
          <p:nvPr/>
        </p:nvSpPr>
        <p:spPr>
          <a:xfrm>
            <a:off x="6612030" y="2607114"/>
            <a:ext cx="5059367" cy="554246"/>
          </a:xfrm>
          <a:prstGeom prst="rect">
            <a:avLst/>
          </a:prstGeom>
          <a:noFill/>
        </p:spPr>
        <p:txBody>
          <a:bodyPr wrap="square" rtlCol="0" anchor="ctr"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Dyson Sphere AI</a:t>
            </a:r>
            <a:endParaRPr lang="en-US" dirty="0"/>
          </a:p>
        </p:txBody>
      </p:sp>
      <p:sp>
        <p:nvSpPr>
          <p:cNvPr id="5" name="Object 4"/>
          <p:cNvSpPr/>
          <p:nvPr/>
        </p:nvSpPr>
        <p:spPr>
          <a:xfrm>
            <a:off x="6612030" y="3267300"/>
            <a:ext cx="5059367" cy="947649"/>
          </a:xfrm>
          <a:prstGeom prst="rect">
            <a:avLst/>
          </a:prstGeom>
          <a:noFill/>
        </p:spPr>
        <p:txBody>
          <a:bodyPr wrap="square" rtlCol="0" anchor="ctr" bIns="0" lIns="0" rIns="0" tIns="0"/>
          <a:lstStyle/>
          <a:p>
            <a:pPr algn="ctr">
              <a:lnSpc>
                <a:spcPts val="2489"/>
              </a:lnSpc>
              <a:spcBef>
                <a:spcPts val="818"/>
              </a:spcBef>
              <a:buNone/>
            </a:pPr>
            <a:r>
              <a:rPr lang="en-US" sz="1800" spc="-36" kern="0" dirty="0" smtClean="0">
                <a:solidFill>
                  <a:srgbClr val="ffffff">
                    <a:alpha val="80000"/>
                  </a:srgbClr>
                </a:solidFill>
                <a:latin typeface="Inter" pitchFamily="34" charset="0"/>
                <a:ea typeface="Inter" pitchFamily="34" charset="-122"/>
                <a:cs typeface="Inter" pitchFamily="34" charset="-120"/>
              </a:rPr>
              <a:t>A revolutionary startup aiming to build a Dyson sphere to power the exponential growth of AI compute and innovation.</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7779980" y="476131"/>
            <a:ext cx="3932842" cy="5904024"/>
          </a:xfrm>
          <a:prstGeom prst="rect">
            <a:avLst/>
          </a:prstGeom>
          <a:solidFill>
            <a:srgbClr val="22aaee"/>
          </a:solidFill>
        </p:spPr>
      </p:sp>
      <p:pic>
        <p:nvPicPr>
          <p:cNvPr id="3" name="Object 2" descr="Gemini_Generated_Image_cd1xujcd1xujcd1x.png">    </p:cNvPr>
          <p:cNvPicPr>
            <a:picLocks noChangeAspect="1"/>
          </p:cNvPicPr>
          <p:nvPr/>
        </p:nvPicPr>
        <p:blipFill>
          <a:blip r:embed="rId1"/>
          <a:srcRect l="16694" r="16694" t="0" b="0"/>
          <a:stretch/>
        </p:blipFill>
        <p:spPr>
          <a:xfrm>
            <a:off x="7779980" y="476131"/>
            <a:ext cx="3932842" cy="5904024"/>
          </a:xfrm>
          <a:prstGeom prst="rect">
            <a:avLst/>
          </a:prstGeom>
        </p:spPr>
      </p:pic>
      <p:sp>
        <p:nvSpPr>
          <p:cNvPr id="4" name="Object 3"/>
          <p:cNvSpPr/>
          <p:nvPr/>
        </p:nvSpPr>
        <p:spPr>
          <a:xfrm>
            <a:off x="192357" y="2135745"/>
            <a:ext cx="7395266" cy="554246"/>
          </a:xfrm>
          <a:prstGeom prst="rect">
            <a:avLst/>
          </a:prstGeom>
          <a:noFill/>
        </p:spPr>
        <p:txBody>
          <a:bodyPr wrap="square" rtlCol="0" anchor="ctr"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The Vision: A Dyson Sphere for AI</a:t>
            </a:r>
            <a:endParaRPr lang="en-US" dirty="0"/>
          </a:p>
        </p:txBody>
      </p:sp>
      <p:sp>
        <p:nvSpPr>
          <p:cNvPr id="5" name="Object 4"/>
          <p:cNvSpPr/>
          <p:nvPr/>
        </p:nvSpPr>
        <p:spPr>
          <a:xfrm>
            <a:off x="192357" y="2795930"/>
            <a:ext cx="7395266" cy="1895299"/>
          </a:xfrm>
          <a:prstGeom prst="rect">
            <a:avLst/>
          </a:prstGeom>
          <a:noFill/>
        </p:spPr>
        <p:txBody>
          <a:bodyPr wrap="square" rtlCol="0" anchor="ctr" bIns="0" lIns="0" rIns="0" tIns="0"/>
          <a:lstStyle/>
          <a:p>
            <a:pPr algn="ctr">
              <a:lnSpc>
                <a:spcPts val="2489"/>
              </a:lnSpc>
              <a:spcBef>
                <a:spcPts val="818"/>
              </a:spcBef>
              <a:buNone/>
            </a:pPr>
            <a:r>
              <a:rPr lang="en-US" sz="1800" spc="-36" kern="0" dirty="0" smtClean="0">
                <a:solidFill>
                  <a:srgbClr val="ffffff">
                    <a:alpha val="80000"/>
                  </a:srgbClr>
                </a:solidFill>
                <a:latin typeface="Inter" pitchFamily="34" charset="0"/>
                <a:ea typeface="Inter" pitchFamily="34" charset="-122"/>
                <a:cs typeface="Inter" pitchFamily="34" charset="-120"/>
              </a:rPr>
              <a:t>Harnessing the immense power of the sun, our Dyson Sphere technology aims to revolutionize the future of AI compute. By encapsulating the sun within a vast network of solar collectors, we will channel this boundless energy to fuel the exponential growth of artificial intelligence, unlocking unprecedented computational power to drive innovation and progress.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4060"/>
            <a:ext cx="12188952" cy="554246"/>
          </a:xfrm>
          <a:prstGeom prst="rect">
            <a:avLst/>
          </a:prstGeom>
          <a:noFill/>
        </p:spPr>
        <p:txBody>
          <a:bodyPr wrap="square" rtlCol="0" anchor="t"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Dyson Sphere Technology</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37791"/>
            <a:ext cx="3456711" cy="207266"/>
          </a:xfrm>
          <a:prstGeom prst="rect">
            <a:avLst/>
          </a:prstGeom>
          <a:noFill/>
        </p:spPr>
        <p:txBody>
          <a:bodyPr wrap="square" rtlCol="0" anchor="t" bIns="0" lIns="0" rIns="0" tIns="0"/>
          <a:lstStyle/>
          <a:p>
            <a:pPr algn="l">
              <a:lnSpc>
                <a:spcPts val="1633"/>
              </a:lnSpc>
              <a:buNone/>
            </a:pPr>
            <a:r>
              <a:rPr lang="en-US" b="1" sz="1402" spc="-84" kern="0" dirty="0" smtClean="0">
                <a:solidFill>
                  <a:srgbClr val="333333"/>
                </a:solidFill>
                <a:latin typeface="Inter" pitchFamily="34" charset="0"/>
                <a:ea typeface="Inter" pitchFamily="34" charset="-122"/>
                <a:cs typeface="Inter" pitchFamily="34" charset="-120"/>
              </a:rPr>
              <a:t>Harnessing the Power of the Sun</a:t>
            </a:r>
            <a:endParaRPr lang="en-US" dirty="0"/>
          </a:p>
        </p:txBody>
      </p:sp>
      <p:sp>
        <p:nvSpPr>
          <p:cNvPr id="5" name="Object 4"/>
          <p:cNvSpPr/>
          <p:nvPr/>
        </p:nvSpPr>
        <p:spPr>
          <a:xfrm>
            <a:off x="761810" y="2120196"/>
            <a:ext cx="3456711" cy="1085579"/>
          </a:xfrm>
          <a:prstGeom prst="rect">
            <a:avLst/>
          </a:prstGeom>
          <a:noFill/>
        </p:spPr>
        <p:txBody>
          <a:bodyPr wrap="square" rtlCol="0" anchor="t" bIns="0" lIns="0" rIns="0" tIns="0"/>
          <a:lstStyle/>
          <a:p>
            <a:pPr algn="l">
              <a:lnSpc>
                <a:spcPts val="1426"/>
              </a:lnSpc>
              <a:spcBef>
                <a:spcPts val="581"/>
              </a:spcBef>
              <a:buNone/>
            </a:pPr>
            <a:r>
              <a:rPr lang="en-US" sz="1031" spc="-21" kern="0" dirty="0" smtClean="0">
                <a:solidFill>
                  <a:srgbClr val="000000">
                    <a:alpha val="56000"/>
                  </a:srgbClr>
                </a:solidFill>
                <a:latin typeface="Inter" pitchFamily="34" charset="0"/>
                <a:ea typeface="Inter" pitchFamily="34" charset="-122"/>
                <a:cs typeface="Inter" pitchFamily="34" charset="-120"/>
              </a:rPr>
              <a:t>Our Dyson Sphere is designed to harness the immense energy of the sun, capturing and converting it into clean, sustainable power to fuel our AI compute needs. By encapsulating the sun in a network of interconnected panels, we can maximize energy collection and distribution.</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37791"/>
            <a:ext cx="3456711" cy="207266"/>
          </a:xfrm>
          <a:prstGeom prst="rect">
            <a:avLst/>
          </a:prstGeom>
          <a:noFill/>
        </p:spPr>
        <p:txBody>
          <a:bodyPr wrap="square" rtlCol="0" anchor="t" bIns="0" lIns="0" rIns="0" tIns="0"/>
          <a:lstStyle/>
          <a:p>
            <a:pPr algn="l">
              <a:lnSpc>
                <a:spcPts val="1633"/>
              </a:lnSpc>
              <a:buNone/>
            </a:pPr>
            <a:r>
              <a:rPr lang="en-US" b="1" sz="1402" spc="-84" kern="0" dirty="0" smtClean="0">
                <a:solidFill>
                  <a:srgbClr val="333333"/>
                </a:solidFill>
                <a:latin typeface="Inter" pitchFamily="34" charset="0"/>
                <a:ea typeface="Inter" pitchFamily="34" charset="-122"/>
                <a:cs typeface="Inter" pitchFamily="34" charset="-120"/>
              </a:rPr>
              <a:t>Advanced Thermal Management</a:t>
            </a:r>
            <a:endParaRPr lang="en-US" dirty="0"/>
          </a:p>
        </p:txBody>
      </p:sp>
      <p:sp>
        <p:nvSpPr>
          <p:cNvPr id="8" name="Object 7"/>
          <p:cNvSpPr/>
          <p:nvPr/>
        </p:nvSpPr>
        <p:spPr>
          <a:xfrm>
            <a:off x="4570857" y="2120196"/>
            <a:ext cx="3456711" cy="1085579"/>
          </a:xfrm>
          <a:prstGeom prst="rect">
            <a:avLst/>
          </a:prstGeom>
          <a:noFill/>
        </p:spPr>
        <p:txBody>
          <a:bodyPr wrap="square" rtlCol="0" anchor="t" bIns="0" lIns="0" rIns="0" tIns="0"/>
          <a:lstStyle/>
          <a:p>
            <a:pPr algn="l">
              <a:lnSpc>
                <a:spcPts val="1426"/>
              </a:lnSpc>
              <a:spcBef>
                <a:spcPts val="581"/>
              </a:spcBef>
              <a:buNone/>
            </a:pPr>
            <a:r>
              <a:rPr lang="en-US" sz="1031" spc="-21" kern="0" dirty="0" smtClean="0">
                <a:solidFill>
                  <a:srgbClr val="000000">
                    <a:alpha val="56000"/>
                  </a:srgbClr>
                </a:solidFill>
                <a:latin typeface="Inter" pitchFamily="34" charset="0"/>
                <a:ea typeface="Inter" pitchFamily="34" charset="-122"/>
                <a:cs typeface="Inter" pitchFamily="34" charset="-120"/>
              </a:rPr>
              <a:t>Keeping the Dyson Sphere operational and efficient requires sophisticated thermal management systems. We utilize cutting-edge heat exchange mechanisms, advanced cooling systems, and specialized materials to ensure the Dyson Sphere can withstand the intense heat and radiation of the sun.</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37791"/>
            <a:ext cx="3456711" cy="207266"/>
          </a:xfrm>
          <a:prstGeom prst="rect">
            <a:avLst/>
          </a:prstGeom>
          <a:noFill/>
        </p:spPr>
        <p:txBody>
          <a:bodyPr wrap="square" rtlCol="0" anchor="t" bIns="0" lIns="0" rIns="0" tIns="0"/>
          <a:lstStyle/>
          <a:p>
            <a:pPr algn="l">
              <a:lnSpc>
                <a:spcPts val="1633"/>
              </a:lnSpc>
              <a:buNone/>
            </a:pPr>
            <a:r>
              <a:rPr lang="en-US" b="1" sz="1402" spc="-84" kern="0" dirty="0" smtClean="0">
                <a:solidFill>
                  <a:srgbClr val="333333"/>
                </a:solidFill>
                <a:latin typeface="Inter" pitchFamily="34" charset="0"/>
                <a:ea typeface="Inter" pitchFamily="34" charset="-122"/>
                <a:cs typeface="Inter" pitchFamily="34" charset="-120"/>
              </a:rPr>
              <a:t>Modular and Scalable Design</a:t>
            </a:r>
            <a:endParaRPr lang="en-US" dirty="0"/>
          </a:p>
        </p:txBody>
      </p:sp>
      <p:sp>
        <p:nvSpPr>
          <p:cNvPr id="11" name="Object 10"/>
          <p:cNvSpPr/>
          <p:nvPr/>
        </p:nvSpPr>
        <p:spPr>
          <a:xfrm>
            <a:off x="8379905" y="2120196"/>
            <a:ext cx="3456711" cy="1085579"/>
          </a:xfrm>
          <a:prstGeom prst="rect">
            <a:avLst/>
          </a:prstGeom>
          <a:noFill/>
        </p:spPr>
        <p:txBody>
          <a:bodyPr wrap="square" rtlCol="0" anchor="t" bIns="0" lIns="0" rIns="0" tIns="0"/>
          <a:lstStyle/>
          <a:p>
            <a:pPr algn="l">
              <a:lnSpc>
                <a:spcPts val="1426"/>
              </a:lnSpc>
              <a:spcBef>
                <a:spcPts val="581"/>
              </a:spcBef>
              <a:buNone/>
            </a:pPr>
            <a:r>
              <a:rPr lang="en-US" sz="1031" spc="-21" kern="0" dirty="0" smtClean="0">
                <a:solidFill>
                  <a:srgbClr val="000000">
                    <a:alpha val="56000"/>
                  </a:srgbClr>
                </a:solidFill>
                <a:latin typeface="Inter" pitchFamily="34" charset="0"/>
                <a:ea typeface="Inter" pitchFamily="34" charset="-122"/>
                <a:cs typeface="Inter" pitchFamily="34" charset="-120"/>
              </a:rPr>
              <a:t>Our Dyson Sphere design is highly modular, allowing for easy scaling and expansion as our energy demands grow. The individual panels and components can be seamlessly integrated, enabling us to build and deploy the Dyson Sphere in a phased approach to meet the increasing needs of the AI industry.</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37503"/>
            <a:ext cx="5551687" cy="207266"/>
          </a:xfrm>
          <a:prstGeom prst="rect">
            <a:avLst/>
          </a:prstGeom>
          <a:noFill/>
        </p:spPr>
        <p:txBody>
          <a:bodyPr wrap="square" rtlCol="0" anchor="t" bIns="0" lIns="0" rIns="0" tIns="0"/>
          <a:lstStyle/>
          <a:p>
            <a:pPr algn="l">
              <a:lnSpc>
                <a:spcPts val="1633"/>
              </a:lnSpc>
              <a:buNone/>
            </a:pPr>
            <a:r>
              <a:rPr lang="en-US" b="1" sz="1402" spc="-84" kern="0" dirty="0" smtClean="0">
                <a:solidFill>
                  <a:srgbClr val="333333"/>
                </a:solidFill>
                <a:latin typeface="Inter" pitchFamily="34" charset="0"/>
                <a:ea typeface="Inter" pitchFamily="34" charset="-122"/>
                <a:cs typeface="Inter" pitchFamily="34" charset="-120"/>
              </a:rPr>
              <a:t>Integrated Energy Storage</a:t>
            </a:r>
            <a:endParaRPr lang="en-US" dirty="0"/>
          </a:p>
        </p:txBody>
      </p:sp>
      <p:sp>
        <p:nvSpPr>
          <p:cNvPr id="14" name="Object 13"/>
          <p:cNvSpPr/>
          <p:nvPr/>
        </p:nvSpPr>
        <p:spPr>
          <a:xfrm>
            <a:off x="761810" y="4419909"/>
            <a:ext cx="5551687" cy="723719"/>
          </a:xfrm>
          <a:prstGeom prst="rect">
            <a:avLst/>
          </a:prstGeom>
          <a:noFill/>
        </p:spPr>
        <p:txBody>
          <a:bodyPr wrap="square" rtlCol="0" anchor="t" bIns="0" lIns="0" rIns="0" tIns="0"/>
          <a:lstStyle/>
          <a:p>
            <a:pPr algn="l">
              <a:lnSpc>
                <a:spcPts val="1426"/>
              </a:lnSpc>
              <a:spcBef>
                <a:spcPts val="581"/>
              </a:spcBef>
              <a:buNone/>
            </a:pPr>
            <a:r>
              <a:rPr lang="en-US" sz="1031" spc="-21" kern="0" dirty="0" smtClean="0">
                <a:solidFill>
                  <a:srgbClr val="000000">
                    <a:alpha val="56000"/>
                  </a:srgbClr>
                </a:solidFill>
                <a:latin typeface="Inter" pitchFamily="34" charset="0"/>
                <a:ea typeface="Inter" pitchFamily="34" charset="-122"/>
                <a:cs typeface="Inter" pitchFamily="34" charset="-120"/>
              </a:rPr>
              <a:t>To ensure a reliable and consistent power supply, our Dyson Sphere design incorporates advanced energy storage solutions. This includes high-capacity battery banks and cutting-edge energy storage technologies to buffer and distribute the collected solar energy as needed, even during periods of reduced sunlight.</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37503"/>
            <a:ext cx="5551687" cy="207266"/>
          </a:xfrm>
          <a:prstGeom prst="rect">
            <a:avLst/>
          </a:prstGeom>
          <a:noFill/>
        </p:spPr>
        <p:txBody>
          <a:bodyPr wrap="square" rtlCol="0" anchor="t" bIns="0" lIns="0" rIns="0" tIns="0"/>
          <a:lstStyle/>
          <a:p>
            <a:pPr algn="l">
              <a:lnSpc>
                <a:spcPts val="1633"/>
              </a:lnSpc>
              <a:buNone/>
            </a:pPr>
            <a:r>
              <a:rPr lang="en-US" b="1" sz="1402" spc="-84" kern="0" dirty="0" smtClean="0">
                <a:solidFill>
                  <a:srgbClr val="333333"/>
                </a:solidFill>
                <a:latin typeface="Inter" pitchFamily="34" charset="0"/>
                <a:ea typeface="Inter" pitchFamily="34" charset="-122"/>
                <a:cs typeface="Inter" pitchFamily="34" charset="-120"/>
              </a:rPr>
              <a:t>Autonomous Maintenance and Monitoring</a:t>
            </a:r>
            <a:endParaRPr lang="en-US" dirty="0"/>
          </a:p>
        </p:txBody>
      </p:sp>
      <p:sp>
        <p:nvSpPr>
          <p:cNvPr id="17" name="Object 16"/>
          <p:cNvSpPr/>
          <p:nvPr/>
        </p:nvSpPr>
        <p:spPr>
          <a:xfrm>
            <a:off x="6475381" y="4419909"/>
            <a:ext cx="5551687" cy="723719"/>
          </a:xfrm>
          <a:prstGeom prst="rect">
            <a:avLst/>
          </a:prstGeom>
          <a:noFill/>
        </p:spPr>
        <p:txBody>
          <a:bodyPr wrap="square" rtlCol="0" anchor="t" bIns="0" lIns="0" rIns="0" tIns="0"/>
          <a:lstStyle/>
          <a:p>
            <a:pPr algn="l">
              <a:lnSpc>
                <a:spcPts val="1426"/>
              </a:lnSpc>
              <a:spcBef>
                <a:spcPts val="581"/>
              </a:spcBef>
              <a:buNone/>
            </a:pPr>
            <a:r>
              <a:rPr lang="en-US" sz="1031" spc="-21" kern="0" dirty="0" smtClean="0">
                <a:solidFill>
                  <a:srgbClr val="000000">
                    <a:alpha val="56000"/>
                  </a:srgbClr>
                </a:solidFill>
                <a:latin typeface="Inter" pitchFamily="34" charset="0"/>
                <a:ea typeface="Inter" pitchFamily="34" charset="-122"/>
                <a:cs typeface="Inter" pitchFamily="34" charset="-120"/>
              </a:rPr>
              <a:t>The Dyson Sphere will be equipped with state-of-the-art autonomous monitoring and maintenance systems. These systems will continuously track the performance, health, and efficiency of the Dyson Sphere, enabling us to proactively address any issues and optimize energy generation and distribution.</a:t>
            </a:r>
            <a:endParaRPr lang="en-US" dirty="0"/>
          </a:p>
        </p:txBody>
      </p:sp>
      <p:sp>
        <p:nvSpPr>
          <p:cNvPr id="18" name="Object 17"/>
          <p:cNvSpPr/>
          <p:nvPr/>
        </p:nvSpPr>
        <p:spPr>
          <a:xfrm>
            <a:off x="11855660" y="6496137"/>
            <a:ext cx="142839" cy="236875"/>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4060"/>
            <a:ext cx="12188952" cy="554246"/>
          </a:xfrm>
          <a:prstGeom prst="rect">
            <a:avLst/>
          </a:prstGeom>
          <a:noFill/>
        </p:spPr>
        <p:txBody>
          <a:bodyPr wrap="square" rtlCol="0" anchor="t"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The Growing Demand for AI Compute</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4" y="1875956"/>
            <a:ext cx="3323394" cy="89512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95349"/>
            <a:ext cx="1152237" cy="1276031"/>
          </a:xfrm>
          <a:prstGeom prst="rect">
            <a:avLst/>
          </a:prstGeom>
        </p:spPr>
      </p:pic>
      <p:sp>
        <p:nvSpPr>
          <p:cNvPr id="5" name="Object 4"/>
          <p:cNvSpPr/>
          <p:nvPr/>
        </p:nvSpPr>
        <p:spPr>
          <a:xfrm>
            <a:off x="1333167" y="2069533"/>
            <a:ext cx="2597852" cy="496515"/>
          </a:xfrm>
          <a:prstGeom prst="rect">
            <a:avLst/>
          </a:prstGeom>
          <a:noFill/>
        </p:spPr>
        <p:txBody>
          <a:bodyPr wrap="square" rtlCol="0" anchor="ctr" bIns="0" lIns="0" rIns="0" tIns="0"/>
          <a:lstStyle/>
          <a:p>
            <a:pPr algn="l">
              <a:lnSpc>
                <a:spcPts val="1956"/>
              </a:lnSpc>
              <a:buNone/>
            </a:pPr>
            <a:r>
              <a:rPr lang="en-US" b="1" sz="1680" spc="-101" kern="0" dirty="0" smtClean="0">
                <a:solidFill>
                  <a:srgbClr val="333333"/>
                </a:solidFill>
                <a:latin typeface="Inter" pitchFamily="34" charset="0"/>
                <a:ea typeface="Inter" pitchFamily="34" charset="-122"/>
                <a:cs typeface="Inter" pitchFamily="34" charset="-120"/>
              </a:rPr>
              <a:t>Annual Growth in AI Workloads</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4" y="2859167"/>
            <a:ext cx="7399075" cy="895126"/>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688998"/>
            <a:ext cx="1152237" cy="971307"/>
          </a:xfrm>
          <a:prstGeom prst="rect">
            <a:avLst/>
          </a:prstGeom>
        </p:spPr>
      </p:pic>
      <p:sp>
        <p:nvSpPr>
          <p:cNvPr id="8" name="Object 7"/>
          <p:cNvSpPr/>
          <p:nvPr/>
        </p:nvSpPr>
        <p:spPr>
          <a:xfrm>
            <a:off x="1333167" y="3176537"/>
            <a:ext cx="7087566" cy="248258"/>
          </a:xfrm>
          <a:prstGeom prst="rect">
            <a:avLst/>
          </a:prstGeom>
          <a:noFill/>
        </p:spPr>
        <p:txBody>
          <a:bodyPr wrap="square" rtlCol="0" anchor="ctr" bIns="0" lIns="0" rIns="0" tIns="0"/>
          <a:lstStyle/>
          <a:p>
            <a:pPr algn="l">
              <a:lnSpc>
                <a:spcPts val="1956"/>
              </a:lnSpc>
              <a:buNone/>
            </a:pPr>
            <a:r>
              <a:rPr lang="en-US" b="1" sz="1680" spc="-101" kern="0" dirty="0" smtClean="0">
                <a:solidFill>
                  <a:srgbClr val="333333"/>
                </a:solidFill>
                <a:latin typeface="Inter" pitchFamily="34" charset="0"/>
                <a:ea typeface="Inter" pitchFamily="34" charset="-122"/>
                <a:cs typeface="Inter" pitchFamily="34" charset="-120"/>
              </a:rPr>
              <a:t>Increase in Energy Consumption by AI Centers</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4" y="3842376"/>
            <a:ext cx="8913171" cy="895126"/>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3937603"/>
            <a:ext cx="1152237" cy="971307"/>
          </a:xfrm>
          <a:prstGeom prst="rect">
            <a:avLst/>
          </a:prstGeom>
        </p:spPr>
      </p:pic>
      <p:sp>
        <p:nvSpPr>
          <p:cNvPr id="11" name="Object 10"/>
          <p:cNvSpPr/>
          <p:nvPr/>
        </p:nvSpPr>
        <p:spPr>
          <a:xfrm>
            <a:off x="1333167" y="4159748"/>
            <a:ext cx="8750453" cy="248258"/>
          </a:xfrm>
          <a:prstGeom prst="rect">
            <a:avLst/>
          </a:prstGeom>
          <a:noFill/>
        </p:spPr>
        <p:txBody>
          <a:bodyPr wrap="square" rtlCol="0" anchor="ctr" bIns="0" lIns="0" rIns="0" tIns="0"/>
          <a:lstStyle/>
          <a:p>
            <a:pPr algn="l">
              <a:lnSpc>
                <a:spcPts val="1956"/>
              </a:lnSpc>
              <a:buNone/>
            </a:pPr>
            <a:r>
              <a:rPr lang="en-US" b="1" sz="1680" spc="-101" kern="0" dirty="0" smtClean="0">
                <a:solidFill>
                  <a:srgbClr val="333333"/>
                </a:solidFill>
                <a:latin typeface="Inter" pitchFamily="34" charset="0"/>
                <a:ea typeface="Inter" pitchFamily="34" charset="-122"/>
                <a:cs typeface="Inter" pitchFamily="34" charset="-120"/>
              </a:rPr>
              <a:t>Projected Rise in Global AI Compute Demand</a:t>
            </a:r>
            <a:endParaRPr lang="en-US" dirty="0"/>
          </a:p>
        </p:txBody>
      </p:sp>
      <p:pic>
        <p:nvPicPr>
          <p:cNvPr id="12" name="Object 11"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2714" y="4825588"/>
            <a:ext cx="10579629" cy="895126"/>
          </a:xfrm>
          <a:prstGeom prst="rect">
            <a:avLst/>
          </a:prstGeom>
        </p:spPr>
      </p:pic>
      <p:pic>
        <p:nvPicPr>
          <p:cNvPr id="13" name="Object 12"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4920814"/>
            <a:ext cx="1152237" cy="1276031"/>
          </a:xfrm>
          <a:prstGeom prst="rect">
            <a:avLst/>
          </a:prstGeom>
        </p:spPr>
      </p:pic>
      <p:sp>
        <p:nvSpPr>
          <p:cNvPr id="14" name="Object 13"/>
          <p:cNvSpPr/>
          <p:nvPr/>
        </p:nvSpPr>
        <p:spPr>
          <a:xfrm>
            <a:off x="1333167" y="5142958"/>
            <a:ext cx="10570107" cy="248258"/>
          </a:xfrm>
          <a:prstGeom prst="rect">
            <a:avLst/>
          </a:prstGeom>
          <a:noFill/>
        </p:spPr>
        <p:txBody>
          <a:bodyPr wrap="square" rtlCol="0" anchor="ctr" bIns="0" lIns="0" rIns="0" tIns="0"/>
          <a:lstStyle/>
          <a:p>
            <a:pPr algn="l">
              <a:lnSpc>
                <a:spcPts val="1956"/>
              </a:lnSpc>
              <a:buNone/>
            </a:pPr>
            <a:r>
              <a:rPr lang="en-US" b="1" sz="1680" spc="-101" kern="0" dirty="0" smtClean="0">
                <a:solidFill>
                  <a:srgbClr val="333333"/>
                </a:solidFill>
                <a:latin typeface="Inter" pitchFamily="34" charset="0"/>
                <a:ea typeface="Inter" pitchFamily="34" charset="-122"/>
                <a:cs typeface="Inter" pitchFamily="34" charset="-120"/>
              </a:rPr>
              <a:t>Anticipated AI Market Size by 2025</a:t>
            </a:r>
            <a:endParaRPr lang="en-US" dirty="0"/>
          </a:p>
        </p:txBody>
      </p:sp>
      <p:sp>
        <p:nvSpPr>
          <p:cNvPr id="15" name="Object 14"/>
          <p:cNvSpPr/>
          <p:nvPr/>
        </p:nvSpPr>
        <p:spPr>
          <a:xfrm>
            <a:off x="11865183" y="6496137"/>
            <a:ext cx="133317" cy="236875"/>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4060"/>
            <a:ext cx="12188952" cy="554246"/>
          </a:xfrm>
          <a:prstGeom prst="rect">
            <a:avLst/>
          </a:prstGeom>
          <a:noFill/>
        </p:spPr>
        <p:txBody>
          <a:bodyPr wrap="square" rtlCol="0" anchor="t"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Our Experienced Team</a:t>
            </a:r>
            <a:endParaRPr lang="en-US" dirty="0"/>
          </a:p>
        </p:txBody>
      </p:sp>
      <p:sp>
        <p:nvSpPr>
          <p:cNvPr id="3" name="Object 2"/>
          <p:cNvSpPr/>
          <p:nvPr/>
        </p:nvSpPr>
        <p:spPr>
          <a:xfrm>
            <a:off x="476131" y="1590277"/>
            <a:ext cx="2094976" cy="3447188"/>
          </a:xfrm>
          <a:prstGeom prst="rect">
            <a:avLst/>
          </a:prstGeom>
          <a:solidFill>
            <a:srgbClr val="ffd9ad"/>
          </a:solidFill>
        </p:spPr>
      </p:sp>
      <p:pic>
        <p:nvPicPr>
          <p:cNvPr id="4" name="Object 3" descr="Dr. Amelia Hawking headshot, in a &quot;Subtle and minimalist, with natural lighting. Modern and professional look.&quot; style">    </p:cNvPr>
          <p:cNvPicPr>
            <a:picLocks noChangeAspect="1"/>
          </p:cNvPicPr>
          <p:nvPr/>
        </p:nvPicPr>
        <p:blipFill>
          <a:blip r:embed="rId1"/>
          <a:srcRect l="19613" r="19613" t="0" b="0"/>
          <a:stretch/>
        </p:blipFill>
        <p:spPr>
          <a:xfrm>
            <a:off x="476131" y="1590277"/>
            <a:ext cx="2094976" cy="3447188"/>
          </a:xfrm>
          <a:prstGeom prst="rect">
            <a:avLst/>
          </a:prstGeom>
        </p:spPr>
      </p:pic>
      <p:sp>
        <p:nvSpPr>
          <p:cNvPr id="5" name="Object 4"/>
          <p:cNvSpPr/>
          <p:nvPr/>
        </p:nvSpPr>
        <p:spPr>
          <a:xfrm>
            <a:off x="371382" y="5178965"/>
            <a:ext cx="2304474" cy="266038"/>
          </a:xfrm>
          <a:prstGeom prst="rect">
            <a:avLst/>
          </a:prstGeom>
          <a:noFill/>
        </p:spPr>
        <p:txBody>
          <a:bodyPr wrap="square" rtlCol="0" anchor="t" bIns="0" lIns="0" rIns="0" tIns="0"/>
          <a:lstStyle/>
          <a:p>
            <a:pPr algn="ctr">
              <a:lnSpc>
                <a:spcPts val="2096"/>
              </a:lnSpc>
              <a:buNone/>
            </a:pPr>
            <a:r>
              <a:rPr lang="en-US" b="1" sz="1800" spc="-108" kern="0" dirty="0" smtClean="0">
                <a:solidFill>
                  <a:srgbClr val="ffffff"/>
                </a:solidFill>
                <a:latin typeface="Inter" pitchFamily="34" charset="0"/>
                <a:ea typeface="Inter" pitchFamily="34" charset="-122"/>
                <a:cs typeface="Inter" pitchFamily="34" charset="-120"/>
              </a:rPr>
              <a:t>Dr. Amelia Hawking</a:t>
            </a:r>
            <a:endParaRPr lang="en-US" dirty="0"/>
          </a:p>
        </p:txBody>
      </p:sp>
      <p:sp>
        <p:nvSpPr>
          <p:cNvPr id="6" name="Object 5"/>
          <p:cNvSpPr/>
          <p:nvPr/>
        </p:nvSpPr>
        <p:spPr>
          <a:xfrm>
            <a:off x="371382" y="5523044"/>
            <a:ext cx="2304474" cy="526422"/>
          </a:xfrm>
          <a:prstGeom prst="rect">
            <a:avLst/>
          </a:prstGeom>
          <a:noFill/>
        </p:spPr>
        <p:txBody>
          <a:bodyPr wrap="square" rtlCol="0" anchor="t" bIns="0" lIns="0" rIns="0" tIns="0"/>
          <a:lstStyle/>
          <a:p>
            <a:pPr algn="ctr">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Co-founder and Chief Scientist</a:t>
            </a:r>
            <a:endParaRPr lang="en-US" dirty="0"/>
          </a:p>
        </p:txBody>
      </p:sp>
      <p:sp>
        <p:nvSpPr>
          <p:cNvPr id="7" name="Object 6"/>
          <p:cNvSpPr/>
          <p:nvPr/>
        </p:nvSpPr>
        <p:spPr>
          <a:xfrm>
            <a:off x="2761559" y="1590277"/>
            <a:ext cx="2094976" cy="3447188"/>
          </a:xfrm>
          <a:prstGeom prst="rect">
            <a:avLst/>
          </a:prstGeom>
          <a:solidFill>
            <a:srgbClr val="ffd9ad"/>
          </a:solidFill>
        </p:spPr>
      </p:sp>
      <p:pic>
        <p:nvPicPr>
          <p:cNvPr id="8" name="Object 7" descr="Elon Jatinder headshot, in a &quot;Subtle and minimalist, with natural lighting. Modern and professional look.&quot; style">    </p:cNvPr>
          <p:cNvPicPr>
            <a:picLocks noChangeAspect="1"/>
          </p:cNvPicPr>
          <p:nvPr/>
        </p:nvPicPr>
        <p:blipFill>
          <a:blip r:embed="rId2"/>
          <a:srcRect l="19613" r="19613" t="0" b="0"/>
          <a:stretch/>
        </p:blipFill>
        <p:spPr>
          <a:xfrm>
            <a:off x="2761559" y="1590277"/>
            <a:ext cx="2094976" cy="3447188"/>
          </a:xfrm>
          <a:prstGeom prst="rect">
            <a:avLst/>
          </a:prstGeom>
        </p:spPr>
      </p:pic>
      <p:sp>
        <p:nvSpPr>
          <p:cNvPr id="9" name="Object 8"/>
          <p:cNvSpPr/>
          <p:nvPr/>
        </p:nvSpPr>
        <p:spPr>
          <a:xfrm>
            <a:off x="2656811" y="5178965"/>
            <a:ext cx="2304474" cy="266038"/>
          </a:xfrm>
          <a:prstGeom prst="rect">
            <a:avLst/>
          </a:prstGeom>
          <a:noFill/>
        </p:spPr>
        <p:txBody>
          <a:bodyPr wrap="square" rtlCol="0" anchor="t" bIns="0" lIns="0" rIns="0" tIns="0"/>
          <a:lstStyle/>
          <a:p>
            <a:pPr algn="ctr">
              <a:lnSpc>
                <a:spcPts val="2096"/>
              </a:lnSpc>
              <a:buNone/>
            </a:pPr>
            <a:r>
              <a:rPr lang="en-US" b="1" sz="1800" spc="-108" kern="0" dirty="0" smtClean="0">
                <a:solidFill>
                  <a:srgbClr val="ffffff"/>
                </a:solidFill>
                <a:latin typeface="Inter" pitchFamily="34" charset="0"/>
                <a:ea typeface="Inter" pitchFamily="34" charset="-122"/>
                <a:cs typeface="Inter" pitchFamily="34" charset="-120"/>
              </a:rPr>
              <a:t>Elon Jatinder</a:t>
            </a:r>
            <a:endParaRPr lang="en-US" dirty="0"/>
          </a:p>
        </p:txBody>
      </p:sp>
      <p:sp>
        <p:nvSpPr>
          <p:cNvPr id="10" name="Object 9"/>
          <p:cNvSpPr/>
          <p:nvPr/>
        </p:nvSpPr>
        <p:spPr>
          <a:xfrm>
            <a:off x="2656811" y="5523044"/>
            <a:ext cx="2304474" cy="526422"/>
          </a:xfrm>
          <a:prstGeom prst="rect">
            <a:avLst/>
          </a:prstGeom>
          <a:noFill/>
        </p:spPr>
        <p:txBody>
          <a:bodyPr wrap="square" rtlCol="0" anchor="t" bIns="0" lIns="0" rIns="0" tIns="0"/>
          <a:lstStyle/>
          <a:p>
            <a:pPr algn="ctr">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Co-founder and Chief Executive Officer</a:t>
            </a:r>
            <a:endParaRPr lang="en-US" dirty="0"/>
          </a:p>
        </p:txBody>
      </p:sp>
      <p:sp>
        <p:nvSpPr>
          <p:cNvPr id="11" name="Object 10"/>
          <p:cNvSpPr/>
          <p:nvPr/>
        </p:nvSpPr>
        <p:spPr>
          <a:xfrm>
            <a:off x="5046988" y="1590277"/>
            <a:ext cx="2094976" cy="3447188"/>
          </a:xfrm>
          <a:prstGeom prst="rect">
            <a:avLst/>
          </a:prstGeom>
          <a:solidFill>
            <a:srgbClr val="ffd9ad"/>
          </a:solidFill>
        </p:spPr>
      </p:sp>
      <p:pic>
        <p:nvPicPr>
          <p:cNvPr id="12" name="Object 11" descr="Sakshi Gupta headshot, in a &quot;Subtle and minimalist, with natural lighting. Modern and professional look.&quot; style">    </p:cNvPr>
          <p:cNvPicPr>
            <a:picLocks noChangeAspect="1"/>
          </p:cNvPicPr>
          <p:nvPr/>
        </p:nvPicPr>
        <p:blipFill>
          <a:blip r:embed="rId3"/>
          <a:srcRect l="19613" r="19613" t="0" b="0"/>
          <a:stretch/>
        </p:blipFill>
        <p:spPr>
          <a:xfrm>
            <a:off x="5046988" y="1590277"/>
            <a:ext cx="2094976" cy="3447188"/>
          </a:xfrm>
          <a:prstGeom prst="rect">
            <a:avLst/>
          </a:prstGeom>
        </p:spPr>
      </p:pic>
      <p:sp>
        <p:nvSpPr>
          <p:cNvPr id="13" name="Object 12"/>
          <p:cNvSpPr/>
          <p:nvPr/>
        </p:nvSpPr>
        <p:spPr>
          <a:xfrm>
            <a:off x="4942239" y="5178965"/>
            <a:ext cx="2304474" cy="266038"/>
          </a:xfrm>
          <a:prstGeom prst="rect">
            <a:avLst/>
          </a:prstGeom>
          <a:noFill/>
        </p:spPr>
        <p:txBody>
          <a:bodyPr wrap="square" rtlCol="0" anchor="t" bIns="0" lIns="0" rIns="0" tIns="0"/>
          <a:lstStyle/>
          <a:p>
            <a:pPr algn="ctr">
              <a:lnSpc>
                <a:spcPts val="2096"/>
              </a:lnSpc>
              <a:buNone/>
            </a:pPr>
            <a:r>
              <a:rPr lang="en-US" b="1" sz="1800" spc="-108" kern="0" dirty="0" smtClean="0">
                <a:solidFill>
                  <a:srgbClr val="ffffff"/>
                </a:solidFill>
                <a:latin typeface="Inter" pitchFamily="34" charset="0"/>
                <a:ea typeface="Inter" pitchFamily="34" charset="-122"/>
                <a:cs typeface="Inter" pitchFamily="34" charset="-120"/>
              </a:rPr>
              <a:t>Sakshi Gupta</a:t>
            </a:r>
            <a:endParaRPr lang="en-US" dirty="0"/>
          </a:p>
        </p:txBody>
      </p:sp>
      <p:sp>
        <p:nvSpPr>
          <p:cNvPr id="14" name="Object 13"/>
          <p:cNvSpPr/>
          <p:nvPr/>
        </p:nvSpPr>
        <p:spPr>
          <a:xfrm>
            <a:off x="4942239" y="5523044"/>
            <a:ext cx="2304474" cy="263211"/>
          </a:xfrm>
          <a:prstGeom prst="rect">
            <a:avLst/>
          </a:prstGeom>
          <a:noFill/>
        </p:spPr>
        <p:txBody>
          <a:bodyPr wrap="square" rtlCol="0" anchor="t" bIns="0" lIns="0" rIns="0" tIns="0"/>
          <a:lstStyle/>
          <a:p>
            <a:pPr algn="ctr">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Chief Technology Officer</a:t>
            </a:r>
            <a:endParaRPr lang="en-US" dirty="0"/>
          </a:p>
        </p:txBody>
      </p:sp>
      <p:sp>
        <p:nvSpPr>
          <p:cNvPr id="15" name="Object 14"/>
          <p:cNvSpPr/>
          <p:nvPr/>
        </p:nvSpPr>
        <p:spPr>
          <a:xfrm>
            <a:off x="7332416" y="1590277"/>
            <a:ext cx="2094976" cy="3447188"/>
          </a:xfrm>
          <a:prstGeom prst="rect">
            <a:avLst/>
          </a:prstGeom>
          <a:solidFill>
            <a:srgbClr val="ffd9ad"/>
          </a:solidFill>
        </p:spPr>
      </p:sp>
      <p:pic>
        <p:nvPicPr>
          <p:cNvPr id="16" name="Object 15" descr="Dr. Liam Nguyen headshot, in a &quot;Subtle and minimalist, with natural lighting. Modern and professional look.&quot; style">    </p:cNvPr>
          <p:cNvPicPr>
            <a:picLocks noChangeAspect="1"/>
          </p:cNvPicPr>
          <p:nvPr/>
        </p:nvPicPr>
        <p:blipFill>
          <a:blip r:embed="rId4"/>
          <a:srcRect l="19613" r="19613" t="0" b="0"/>
          <a:stretch/>
        </p:blipFill>
        <p:spPr>
          <a:xfrm>
            <a:off x="7332416" y="1590277"/>
            <a:ext cx="2094976" cy="3447188"/>
          </a:xfrm>
          <a:prstGeom prst="rect">
            <a:avLst/>
          </a:prstGeom>
        </p:spPr>
      </p:pic>
      <p:sp>
        <p:nvSpPr>
          <p:cNvPr id="17" name="Object 16"/>
          <p:cNvSpPr/>
          <p:nvPr/>
        </p:nvSpPr>
        <p:spPr>
          <a:xfrm>
            <a:off x="7227668" y="5178965"/>
            <a:ext cx="2304474" cy="266038"/>
          </a:xfrm>
          <a:prstGeom prst="rect">
            <a:avLst/>
          </a:prstGeom>
          <a:noFill/>
        </p:spPr>
        <p:txBody>
          <a:bodyPr wrap="square" rtlCol="0" anchor="t" bIns="0" lIns="0" rIns="0" tIns="0"/>
          <a:lstStyle/>
          <a:p>
            <a:pPr algn="ctr">
              <a:lnSpc>
                <a:spcPts val="2096"/>
              </a:lnSpc>
              <a:buNone/>
            </a:pPr>
            <a:r>
              <a:rPr lang="en-US" b="1" sz="1800" spc="-108" kern="0" dirty="0" smtClean="0">
                <a:solidFill>
                  <a:srgbClr val="ffffff"/>
                </a:solidFill>
                <a:latin typeface="Inter" pitchFamily="34" charset="0"/>
                <a:ea typeface="Inter" pitchFamily="34" charset="-122"/>
                <a:cs typeface="Inter" pitchFamily="34" charset="-120"/>
              </a:rPr>
              <a:t>Dr. Liam Nguyen</a:t>
            </a:r>
            <a:endParaRPr lang="en-US" dirty="0"/>
          </a:p>
        </p:txBody>
      </p:sp>
      <p:sp>
        <p:nvSpPr>
          <p:cNvPr id="18" name="Object 17"/>
          <p:cNvSpPr/>
          <p:nvPr/>
        </p:nvSpPr>
        <p:spPr>
          <a:xfrm>
            <a:off x="7227668" y="5523044"/>
            <a:ext cx="2304474" cy="526422"/>
          </a:xfrm>
          <a:prstGeom prst="rect">
            <a:avLst/>
          </a:prstGeom>
          <a:noFill/>
        </p:spPr>
        <p:txBody>
          <a:bodyPr wrap="square" rtlCol="0" anchor="t" bIns="0" lIns="0" rIns="0" tIns="0"/>
          <a:lstStyle/>
          <a:p>
            <a:pPr algn="ctr">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Lead Aerospace Engineer</a:t>
            </a:r>
            <a:endParaRPr lang="en-US" dirty="0"/>
          </a:p>
        </p:txBody>
      </p:sp>
      <p:sp>
        <p:nvSpPr>
          <p:cNvPr id="19" name="Object 18"/>
          <p:cNvSpPr/>
          <p:nvPr/>
        </p:nvSpPr>
        <p:spPr>
          <a:xfrm>
            <a:off x="9617845" y="1590277"/>
            <a:ext cx="2094976" cy="3447188"/>
          </a:xfrm>
          <a:prstGeom prst="rect">
            <a:avLst/>
          </a:prstGeom>
          <a:solidFill>
            <a:srgbClr val="ffd9ad"/>
          </a:solidFill>
        </p:spPr>
      </p:sp>
      <p:pic>
        <p:nvPicPr>
          <p:cNvPr id="20" name="Object 19" descr="Samantha Zhao headshot, in a &quot;Subtle and minimalist, with natural lighting. Modern and professional look.&quot; style">    </p:cNvPr>
          <p:cNvPicPr>
            <a:picLocks noChangeAspect="1"/>
          </p:cNvPicPr>
          <p:nvPr/>
        </p:nvPicPr>
        <p:blipFill>
          <a:blip r:embed="rId5"/>
          <a:srcRect l="19613" r="19613" t="0" b="0"/>
          <a:stretch/>
        </p:blipFill>
        <p:spPr>
          <a:xfrm>
            <a:off x="9617845" y="1590277"/>
            <a:ext cx="2094976" cy="3447188"/>
          </a:xfrm>
          <a:prstGeom prst="rect">
            <a:avLst/>
          </a:prstGeom>
        </p:spPr>
      </p:pic>
      <p:sp>
        <p:nvSpPr>
          <p:cNvPr id="21" name="Object 20"/>
          <p:cNvSpPr/>
          <p:nvPr/>
        </p:nvSpPr>
        <p:spPr>
          <a:xfrm>
            <a:off x="9513096" y="5178965"/>
            <a:ext cx="2304474" cy="266038"/>
          </a:xfrm>
          <a:prstGeom prst="rect">
            <a:avLst/>
          </a:prstGeom>
          <a:noFill/>
        </p:spPr>
        <p:txBody>
          <a:bodyPr wrap="square" rtlCol="0" anchor="t" bIns="0" lIns="0" rIns="0" tIns="0"/>
          <a:lstStyle/>
          <a:p>
            <a:pPr algn="ctr">
              <a:lnSpc>
                <a:spcPts val="2096"/>
              </a:lnSpc>
              <a:buNone/>
            </a:pPr>
            <a:r>
              <a:rPr lang="en-US" b="1" sz="1800" spc="-108" kern="0" dirty="0" smtClean="0">
                <a:solidFill>
                  <a:srgbClr val="ffffff"/>
                </a:solidFill>
                <a:latin typeface="Inter" pitchFamily="34" charset="0"/>
                <a:ea typeface="Inter" pitchFamily="34" charset="-122"/>
                <a:cs typeface="Inter" pitchFamily="34" charset="-120"/>
              </a:rPr>
              <a:t>Samantha Zhao</a:t>
            </a:r>
            <a:endParaRPr lang="en-US" dirty="0"/>
          </a:p>
        </p:txBody>
      </p:sp>
      <p:sp>
        <p:nvSpPr>
          <p:cNvPr id="22" name="Object 21"/>
          <p:cNvSpPr/>
          <p:nvPr/>
        </p:nvSpPr>
        <p:spPr>
          <a:xfrm>
            <a:off x="9513096" y="5523044"/>
            <a:ext cx="2304474" cy="263211"/>
          </a:xfrm>
          <a:prstGeom prst="rect">
            <a:avLst/>
          </a:prstGeom>
          <a:noFill/>
        </p:spPr>
        <p:txBody>
          <a:bodyPr wrap="square" rtlCol="0" anchor="t" bIns="0" lIns="0" rIns="0" tIns="0"/>
          <a:lstStyle/>
          <a:p>
            <a:pPr algn="ctr">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Chief Financial Officer</a:t>
            </a:r>
            <a:endParaRPr lang="en-US" dirty="0"/>
          </a:p>
        </p:txBody>
      </p:sp>
      <p:sp>
        <p:nvSpPr>
          <p:cNvPr id="23" name="Object 22"/>
          <p:cNvSpPr/>
          <p:nvPr/>
        </p:nvSpPr>
        <p:spPr>
          <a:xfrm>
            <a:off x="11865183" y="6496137"/>
            <a:ext cx="133317" cy="236875"/>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4060"/>
            <a:ext cx="12188952" cy="554246"/>
          </a:xfrm>
          <a:prstGeom prst="rect">
            <a:avLst/>
          </a:prstGeom>
          <a:noFill/>
        </p:spPr>
        <p:txBody>
          <a:bodyPr wrap="square" rtlCol="0" anchor="t"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Roadmap to Success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7"/>
            <a:ext cx="12246088" cy="66658"/>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134" y="2414746"/>
            <a:ext cx="28568" cy="1399825"/>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8950" y="3704299"/>
            <a:ext cx="190452"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456" y="3780479"/>
            <a:ext cx="28568" cy="609448"/>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8272" y="3704299"/>
            <a:ext cx="190452"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3873" y="1891002"/>
            <a:ext cx="28568" cy="1923569"/>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67689" y="3704299"/>
            <a:ext cx="190452"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63291" y="3780479"/>
            <a:ext cx="28568" cy="352337"/>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87102" y="3704299"/>
            <a:ext cx="190452" cy="180930"/>
          </a:xfrm>
          <a:prstGeom prst="rect">
            <a:avLst/>
          </a:prstGeom>
        </p:spPr>
      </p:pic>
      <p:pic>
        <p:nvPicPr>
          <p:cNvPr id="12" name="Object 11" descr="">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82708" y="1891002"/>
            <a:ext cx="28568" cy="1923569"/>
          </a:xfrm>
          <a:prstGeom prst="rect">
            <a:avLst/>
          </a:prstGeom>
        </p:spPr>
      </p:pic>
      <p:pic>
        <p:nvPicPr>
          <p:cNvPr id="13" name="Object 12" descr="">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06519" y="3704299"/>
            <a:ext cx="190452" cy="180930"/>
          </a:xfrm>
          <a:prstGeom prst="rect">
            <a:avLst/>
          </a:prstGeom>
        </p:spPr>
      </p:pic>
      <p:pic>
        <p:nvPicPr>
          <p:cNvPr id="14" name="Object 13" descr="">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02030" y="3780479"/>
            <a:ext cx="28568" cy="609448"/>
          </a:xfrm>
          <a:prstGeom prst="rect">
            <a:avLst/>
          </a:prstGeom>
        </p:spPr>
      </p:pic>
      <p:pic>
        <p:nvPicPr>
          <p:cNvPr id="15" name="Object 14" descr="">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25841" y="3704299"/>
            <a:ext cx="190452" cy="180930"/>
          </a:xfrm>
          <a:prstGeom prst="rect">
            <a:avLst/>
          </a:prstGeom>
        </p:spPr>
      </p:pic>
      <p:sp>
        <p:nvSpPr>
          <p:cNvPr id="16" name="Object 15"/>
          <p:cNvSpPr/>
          <p:nvPr/>
        </p:nvSpPr>
        <p:spPr>
          <a:xfrm>
            <a:off x="1552710" y="2295658"/>
            <a:ext cx="133316" cy="133317"/>
          </a:xfrm>
          <a:prstGeom prst="ellipse">
            <a:avLst/>
          </a:prstGeom>
          <a:solidFill>
            <a:srgbClr val="22aaee"/>
          </a:solidFill>
        </p:spPr>
      </p:sp>
      <p:sp>
        <p:nvSpPr>
          <p:cNvPr id="17" name="Object 16"/>
          <p:cNvSpPr/>
          <p:nvPr/>
        </p:nvSpPr>
        <p:spPr>
          <a:xfrm>
            <a:off x="1781274" y="2230287"/>
            <a:ext cx="1707406" cy="266038"/>
          </a:xfrm>
          <a:prstGeom prst="rect">
            <a:avLst/>
          </a:prstGeom>
          <a:noFill/>
        </p:spPr>
        <p:txBody>
          <a:bodyPr wrap="square" rtlCol="0" anchor="t" bIns="0" lIns="0" rIns="0" tIns="0"/>
          <a:lstStyle/>
          <a:p>
            <a:pPr algn="l">
              <a:lnSpc>
                <a:spcPts val="2096"/>
              </a:lnSpc>
              <a:buNone/>
            </a:pPr>
            <a:r>
              <a:rPr lang="en-US" b="1" sz="1800" spc="-108" kern="0" dirty="0" smtClean="0">
                <a:solidFill>
                  <a:srgbClr val="ffffff"/>
                </a:solidFill>
                <a:latin typeface="Inter" pitchFamily="34" charset="0"/>
                <a:ea typeface="Inter" pitchFamily="34" charset="-122"/>
                <a:cs typeface="Inter" pitchFamily="34" charset="-120"/>
              </a:rPr>
              <a:t>Q1 2023</a:t>
            </a:r>
            <a:endParaRPr lang="en-US" dirty="0"/>
          </a:p>
        </p:txBody>
      </p:sp>
      <p:sp>
        <p:nvSpPr>
          <p:cNvPr id="18" name="Object 17"/>
          <p:cNvSpPr/>
          <p:nvPr/>
        </p:nvSpPr>
        <p:spPr>
          <a:xfrm>
            <a:off x="1781274" y="2574366"/>
            <a:ext cx="1707406" cy="1052845"/>
          </a:xfrm>
          <a:prstGeom prst="rect">
            <a:avLst/>
          </a:prstGeom>
          <a:noFill/>
        </p:spPr>
        <p:txBody>
          <a:bodyPr wrap="square" rtlCol="0" anchor="t" bIns="0" lIns="0" rIns="0" tIns="0"/>
          <a:lstStyle/>
          <a:p>
            <a:pPr algn="l">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Finalize Dyson Sphere design and engineering blueprints</a:t>
            </a:r>
            <a:endParaRPr lang="en-US" dirty="0"/>
          </a:p>
        </p:txBody>
      </p:sp>
      <p:sp>
        <p:nvSpPr>
          <p:cNvPr id="19" name="Object 18"/>
          <p:cNvSpPr/>
          <p:nvPr/>
        </p:nvSpPr>
        <p:spPr>
          <a:xfrm>
            <a:off x="3172075" y="4370845"/>
            <a:ext cx="133316" cy="133316"/>
          </a:xfrm>
          <a:prstGeom prst="ellipse">
            <a:avLst/>
          </a:prstGeom>
          <a:solidFill>
            <a:srgbClr val="ffd9ad"/>
          </a:solidFill>
        </p:spPr>
      </p:sp>
      <p:sp>
        <p:nvSpPr>
          <p:cNvPr id="20" name="Object 19"/>
          <p:cNvSpPr/>
          <p:nvPr/>
        </p:nvSpPr>
        <p:spPr>
          <a:xfrm>
            <a:off x="3400663" y="4305451"/>
            <a:ext cx="1843579" cy="266038"/>
          </a:xfrm>
          <a:prstGeom prst="rect">
            <a:avLst/>
          </a:prstGeom>
          <a:noFill/>
        </p:spPr>
        <p:txBody>
          <a:bodyPr wrap="square" rtlCol="0" anchor="t" bIns="0" lIns="0" rIns="0" tIns="0"/>
          <a:lstStyle/>
          <a:p>
            <a:pPr algn="l">
              <a:lnSpc>
                <a:spcPts val="2096"/>
              </a:lnSpc>
              <a:buNone/>
            </a:pPr>
            <a:r>
              <a:rPr lang="en-US" b="1" sz="1800" spc="-108" kern="0" dirty="0" smtClean="0">
                <a:solidFill>
                  <a:srgbClr val="ffffff"/>
                </a:solidFill>
                <a:latin typeface="Inter" pitchFamily="34" charset="0"/>
                <a:ea typeface="Inter" pitchFamily="34" charset="-122"/>
                <a:cs typeface="Inter" pitchFamily="34" charset="-120"/>
              </a:rPr>
              <a:t>Q2-Q3 2023</a:t>
            </a:r>
            <a:endParaRPr lang="en-US" dirty="0"/>
          </a:p>
        </p:txBody>
      </p:sp>
      <p:sp>
        <p:nvSpPr>
          <p:cNvPr id="21" name="Object 20"/>
          <p:cNvSpPr/>
          <p:nvPr/>
        </p:nvSpPr>
        <p:spPr>
          <a:xfrm>
            <a:off x="3400663" y="4649530"/>
            <a:ext cx="1843579" cy="1316056"/>
          </a:xfrm>
          <a:prstGeom prst="rect">
            <a:avLst/>
          </a:prstGeom>
          <a:noFill/>
        </p:spPr>
        <p:txBody>
          <a:bodyPr wrap="square" rtlCol="0" anchor="t" bIns="0" lIns="0" rIns="0" tIns="0"/>
          <a:lstStyle/>
          <a:p>
            <a:pPr algn="l">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Commence construction of Dyson Sphere prototype and begin testing</a:t>
            </a:r>
            <a:endParaRPr lang="en-US" dirty="0"/>
          </a:p>
        </p:txBody>
      </p:sp>
      <p:sp>
        <p:nvSpPr>
          <p:cNvPr id="22" name="Object 21"/>
          <p:cNvSpPr/>
          <p:nvPr/>
        </p:nvSpPr>
        <p:spPr>
          <a:xfrm>
            <a:off x="4791440" y="1771914"/>
            <a:ext cx="133316" cy="133317"/>
          </a:xfrm>
          <a:prstGeom prst="ellipse">
            <a:avLst/>
          </a:prstGeom>
          <a:solidFill>
            <a:srgbClr val="fec088"/>
          </a:solidFill>
        </p:spPr>
      </p:sp>
      <p:sp>
        <p:nvSpPr>
          <p:cNvPr id="23" name="Object 22"/>
          <p:cNvSpPr/>
          <p:nvPr/>
        </p:nvSpPr>
        <p:spPr>
          <a:xfrm>
            <a:off x="5020053" y="1706543"/>
            <a:ext cx="1958803" cy="266038"/>
          </a:xfrm>
          <a:prstGeom prst="rect">
            <a:avLst/>
          </a:prstGeom>
          <a:noFill/>
        </p:spPr>
        <p:txBody>
          <a:bodyPr wrap="square" rtlCol="0" anchor="t" bIns="0" lIns="0" rIns="0" tIns="0"/>
          <a:lstStyle/>
          <a:p>
            <a:pPr algn="l">
              <a:lnSpc>
                <a:spcPts val="2096"/>
              </a:lnSpc>
              <a:buNone/>
            </a:pPr>
            <a:r>
              <a:rPr lang="en-US" b="1" sz="1800" spc="-108" kern="0" dirty="0" smtClean="0">
                <a:solidFill>
                  <a:srgbClr val="ffffff"/>
                </a:solidFill>
                <a:latin typeface="Inter" pitchFamily="34" charset="0"/>
                <a:ea typeface="Inter" pitchFamily="34" charset="-122"/>
                <a:cs typeface="Inter" pitchFamily="34" charset="-120"/>
              </a:rPr>
              <a:t>Q4 2023</a:t>
            </a:r>
            <a:endParaRPr lang="en-US" dirty="0"/>
          </a:p>
        </p:txBody>
      </p:sp>
      <p:sp>
        <p:nvSpPr>
          <p:cNvPr id="24" name="Object 23"/>
          <p:cNvSpPr/>
          <p:nvPr/>
        </p:nvSpPr>
        <p:spPr>
          <a:xfrm>
            <a:off x="5020053" y="2050622"/>
            <a:ext cx="1958803" cy="1579267"/>
          </a:xfrm>
          <a:prstGeom prst="rect">
            <a:avLst/>
          </a:prstGeom>
          <a:noFill/>
        </p:spPr>
        <p:txBody>
          <a:bodyPr wrap="square" rtlCol="0" anchor="t" bIns="0" lIns="0" rIns="0" tIns="0"/>
          <a:lstStyle/>
          <a:p>
            <a:pPr algn="l">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Achieve first energy generation from Dyson Sphere and begin integration with AI compute infrastructure</a:t>
            </a:r>
            <a:endParaRPr lang="en-US" dirty="0"/>
          </a:p>
        </p:txBody>
      </p:sp>
      <p:sp>
        <p:nvSpPr>
          <p:cNvPr id="25" name="Object 24"/>
          <p:cNvSpPr/>
          <p:nvPr/>
        </p:nvSpPr>
        <p:spPr>
          <a:xfrm>
            <a:off x="6410876" y="4113734"/>
            <a:ext cx="133320" cy="133317"/>
          </a:xfrm>
          <a:prstGeom prst="ellipse">
            <a:avLst/>
          </a:prstGeom>
          <a:solidFill>
            <a:srgbClr val="fd864d"/>
          </a:solidFill>
        </p:spPr>
      </p:sp>
      <p:sp>
        <p:nvSpPr>
          <p:cNvPr id="26" name="Object 25"/>
          <p:cNvSpPr/>
          <p:nvPr/>
        </p:nvSpPr>
        <p:spPr>
          <a:xfrm>
            <a:off x="6639442" y="4048340"/>
            <a:ext cx="1885479" cy="266038"/>
          </a:xfrm>
          <a:prstGeom prst="rect">
            <a:avLst/>
          </a:prstGeom>
          <a:noFill/>
        </p:spPr>
        <p:txBody>
          <a:bodyPr wrap="square" rtlCol="0" anchor="t" bIns="0" lIns="0" rIns="0" tIns="0"/>
          <a:lstStyle/>
          <a:p>
            <a:pPr algn="l">
              <a:lnSpc>
                <a:spcPts val="2096"/>
              </a:lnSpc>
              <a:buNone/>
            </a:pPr>
            <a:r>
              <a:rPr lang="en-US" b="1" sz="1800" spc="-108" kern="0" dirty="0" smtClean="0">
                <a:solidFill>
                  <a:srgbClr val="ffffff"/>
                </a:solidFill>
                <a:latin typeface="Inter" pitchFamily="34" charset="0"/>
                <a:ea typeface="Inter" pitchFamily="34" charset="-122"/>
                <a:cs typeface="Inter" pitchFamily="34" charset="-120"/>
              </a:rPr>
              <a:t>2024</a:t>
            </a:r>
            <a:endParaRPr lang="en-US" dirty="0"/>
          </a:p>
        </p:txBody>
      </p:sp>
      <p:sp>
        <p:nvSpPr>
          <p:cNvPr id="27" name="Object 26"/>
          <p:cNvSpPr/>
          <p:nvPr/>
        </p:nvSpPr>
        <p:spPr>
          <a:xfrm>
            <a:off x="6639442" y="4392419"/>
            <a:ext cx="1885479" cy="1579267"/>
          </a:xfrm>
          <a:prstGeom prst="rect">
            <a:avLst/>
          </a:prstGeom>
          <a:noFill/>
        </p:spPr>
        <p:txBody>
          <a:bodyPr wrap="square" rtlCol="0" anchor="t" bIns="0" lIns="0" rIns="0" tIns="0"/>
          <a:lstStyle/>
          <a:p>
            <a:pPr algn="l">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Scale up Dyson Sphere production and deploy full-scale solution to power growing AI compute needs</a:t>
            </a:r>
            <a:endParaRPr lang="en-US" dirty="0"/>
          </a:p>
        </p:txBody>
      </p:sp>
      <p:sp>
        <p:nvSpPr>
          <p:cNvPr id="28" name="Object 27"/>
          <p:cNvSpPr/>
          <p:nvPr/>
        </p:nvSpPr>
        <p:spPr>
          <a:xfrm>
            <a:off x="8030246" y="1771914"/>
            <a:ext cx="133320" cy="133317"/>
          </a:xfrm>
          <a:prstGeom prst="ellipse">
            <a:avLst/>
          </a:prstGeom>
          <a:solidFill>
            <a:srgbClr val="ff8000"/>
          </a:solidFill>
        </p:spPr>
      </p:sp>
      <p:sp>
        <p:nvSpPr>
          <p:cNvPr id="29" name="Object 28"/>
          <p:cNvSpPr/>
          <p:nvPr/>
        </p:nvSpPr>
        <p:spPr>
          <a:xfrm>
            <a:off x="8258831" y="1706543"/>
            <a:ext cx="1979752" cy="266038"/>
          </a:xfrm>
          <a:prstGeom prst="rect">
            <a:avLst/>
          </a:prstGeom>
          <a:noFill/>
        </p:spPr>
        <p:txBody>
          <a:bodyPr wrap="square" rtlCol="0" anchor="t" bIns="0" lIns="0" rIns="0" tIns="0"/>
          <a:lstStyle/>
          <a:p>
            <a:pPr algn="l">
              <a:lnSpc>
                <a:spcPts val="2096"/>
              </a:lnSpc>
              <a:buNone/>
            </a:pPr>
            <a:r>
              <a:rPr lang="en-US" b="1" sz="1800" spc="-108" kern="0" dirty="0" smtClean="0">
                <a:solidFill>
                  <a:srgbClr val="ffffff"/>
                </a:solidFill>
                <a:latin typeface="Inter" pitchFamily="34" charset="0"/>
                <a:ea typeface="Inter" pitchFamily="34" charset="-122"/>
                <a:cs typeface="Inter" pitchFamily="34" charset="-120"/>
              </a:rPr>
              <a:t>2025</a:t>
            </a:r>
            <a:endParaRPr lang="en-US" dirty="0"/>
          </a:p>
        </p:txBody>
      </p:sp>
      <p:sp>
        <p:nvSpPr>
          <p:cNvPr id="30" name="Object 29"/>
          <p:cNvSpPr/>
          <p:nvPr/>
        </p:nvSpPr>
        <p:spPr>
          <a:xfrm>
            <a:off x="8258831" y="2050622"/>
            <a:ext cx="1979752" cy="1579267"/>
          </a:xfrm>
          <a:prstGeom prst="rect">
            <a:avLst/>
          </a:prstGeom>
          <a:noFill/>
        </p:spPr>
        <p:txBody>
          <a:bodyPr wrap="square" rtlCol="0" anchor="t" bIns="0" lIns="0" rIns="0" tIns="0"/>
          <a:lstStyle/>
          <a:p>
            <a:pPr algn="l">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Expand Dyson Sphere network to multiple locations and maintain 99.99% uptime for AI compute operations</a:t>
            </a:r>
            <a:endParaRPr lang="en-US" dirty="0"/>
          </a:p>
        </p:txBody>
      </p:sp>
      <p:sp>
        <p:nvSpPr>
          <p:cNvPr id="31" name="Object 30"/>
          <p:cNvSpPr/>
          <p:nvPr/>
        </p:nvSpPr>
        <p:spPr>
          <a:xfrm>
            <a:off x="9649616" y="4370845"/>
            <a:ext cx="133311" cy="133316"/>
          </a:xfrm>
          <a:prstGeom prst="ellipse">
            <a:avLst/>
          </a:prstGeom>
          <a:solidFill>
            <a:srgbClr val="ff797a"/>
          </a:solidFill>
        </p:spPr>
      </p:sp>
      <p:sp>
        <p:nvSpPr>
          <p:cNvPr id="32" name="Object 31"/>
          <p:cNvSpPr/>
          <p:nvPr/>
        </p:nvSpPr>
        <p:spPr>
          <a:xfrm>
            <a:off x="9878221" y="4305451"/>
            <a:ext cx="1927378" cy="266038"/>
          </a:xfrm>
          <a:prstGeom prst="rect">
            <a:avLst/>
          </a:prstGeom>
          <a:noFill/>
        </p:spPr>
        <p:txBody>
          <a:bodyPr wrap="square" rtlCol="0" anchor="t" bIns="0" lIns="0" rIns="0" tIns="0"/>
          <a:lstStyle/>
          <a:p>
            <a:pPr algn="l">
              <a:lnSpc>
                <a:spcPts val="2096"/>
              </a:lnSpc>
              <a:buNone/>
            </a:pPr>
            <a:r>
              <a:rPr lang="en-US" b="1" sz="1800" spc="-108" kern="0" dirty="0" smtClean="0">
                <a:solidFill>
                  <a:srgbClr val="ffffff"/>
                </a:solidFill>
                <a:latin typeface="Inter" pitchFamily="34" charset="0"/>
                <a:ea typeface="Inter" pitchFamily="34" charset="-122"/>
                <a:cs typeface="Inter" pitchFamily="34" charset="-120"/>
              </a:rPr>
              <a:t>2026</a:t>
            </a:r>
            <a:endParaRPr lang="en-US" dirty="0"/>
          </a:p>
        </p:txBody>
      </p:sp>
      <p:sp>
        <p:nvSpPr>
          <p:cNvPr id="33" name="Object 32"/>
          <p:cNvSpPr/>
          <p:nvPr/>
        </p:nvSpPr>
        <p:spPr>
          <a:xfrm>
            <a:off x="9878221" y="4649530"/>
            <a:ext cx="1927378" cy="1316056"/>
          </a:xfrm>
          <a:prstGeom prst="rect">
            <a:avLst/>
          </a:prstGeom>
          <a:noFill/>
        </p:spPr>
        <p:txBody>
          <a:bodyPr wrap="square" rtlCol="0" anchor="t" bIns="0" lIns="0" rIns="0" tIns="0"/>
          <a:lstStyle/>
          <a:p>
            <a:pPr algn="l">
              <a:lnSpc>
                <a:spcPts val="2074"/>
              </a:lnSpc>
              <a:spcBef>
                <a:spcPts val="603"/>
              </a:spcBef>
              <a:buNone/>
            </a:pPr>
            <a:r>
              <a:rPr lang="en-US" sz="1500" spc="-30" kern="0" dirty="0" smtClean="0">
                <a:solidFill>
                  <a:srgbClr val="ffffff">
                    <a:alpha val="80000"/>
                  </a:srgbClr>
                </a:solidFill>
                <a:latin typeface="Inter" pitchFamily="34" charset="0"/>
                <a:ea typeface="Inter" pitchFamily="34" charset="-122"/>
                <a:cs typeface="Inter" pitchFamily="34" charset="-120"/>
              </a:rPr>
              <a:t>Establish Dyson Sphere AI as the leading provider of renewable energy for the global AI industry</a:t>
            </a:r>
            <a:endParaRPr lang="en-US" dirty="0"/>
          </a:p>
        </p:txBody>
      </p:sp>
      <p:sp>
        <p:nvSpPr>
          <p:cNvPr id="34" name="Object 33"/>
          <p:cNvSpPr/>
          <p:nvPr/>
        </p:nvSpPr>
        <p:spPr>
          <a:xfrm>
            <a:off x="11874706" y="6496137"/>
            <a:ext cx="123794" cy="236875"/>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4060"/>
            <a:ext cx="12188952" cy="554246"/>
          </a:xfrm>
          <a:prstGeom prst="rect">
            <a:avLst/>
          </a:prstGeom>
          <a:noFill/>
        </p:spPr>
        <p:txBody>
          <a:bodyPr wrap="square" rtlCol="0" anchor="t" bIns="0" lIns="0" rIns="0" tIns="0"/>
          <a:lstStyle/>
          <a:p>
            <a:pPr algn="ctr">
              <a:lnSpc>
                <a:spcPts val="4365"/>
              </a:lnSpc>
              <a:buNone/>
            </a:pPr>
            <a:r>
              <a:rPr lang="en-US" b="1" sz="3750" spc="-225" kern="0" dirty="0" smtClean="0">
                <a:solidFill>
                  <a:srgbClr val="ffffff"/>
                </a:solidFill>
                <a:latin typeface="Inter" pitchFamily="34" charset="0"/>
                <a:ea typeface="Inter" pitchFamily="34" charset="-122"/>
                <a:cs typeface="Inter" pitchFamily="34" charset="-120"/>
              </a:rPr>
              <a:t>Funding and Investment Opportunities</a:t>
            </a:r>
            <a:endParaRPr lang="en-US" dirty="0"/>
          </a:p>
        </p:txBody>
      </p:sp>
      <p:sp>
        <p:nvSpPr>
          <p:cNvPr id="3" name="Object 2"/>
          <p:cNvSpPr/>
          <p:nvPr/>
        </p:nvSpPr>
        <p:spPr>
          <a:xfrm>
            <a:off x="952262" y="1532546"/>
            <a:ext cx="5446938" cy="4519152"/>
          </a:xfrm>
          <a:prstGeom prst="rect">
            <a:avLst/>
          </a:prstGeom>
          <a:noFill/>
        </p:spPr>
        <p:txBody>
          <a:bodyPr wrap="square" rtlCol="0" anchor="t" bIns="0" lIns="0" rIns="0" tIns="0"/>
          <a:lstStyle/>
          <a:p>
            <a:pPr algn="l" marL="242900" indent="-242900">
              <a:lnSpc>
                <a:spcPts val="2671"/>
              </a:lnSpc>
              <a:buSzPct val="100000"/>
              <a:buChar char="•"/>
            </a:pPr>
            <a:r>
              <a:rPr lang="en-US" b="1" sz="2295" spc="-138" kern="0" dirty="0" smtClean="0">
                <a:solidFill>
                  <a:srgbClr val="ffffff"/>
                </a:solidFill>
                <a:latin typeface="Inter" pitchFamily="34" charset="0"/>
                <a:ea typeface="Inter" pitchFamily="34" charset="-122"/>
                <a:cs typeface="Inter" pitchFamily="34" charset="-120"/>
              </a:rPr>
              <a:t>Funding Overview</a:t>
            </a:r>
          </a:p>
          <a:p>
            <a:pPr algn="l" lvl="1">
              <a:lnSpc>
                <a:spcPts val="2027"/>
              </a:lnSpc>
              <a:spcBef>
                <a:spcPts val="285"/>
              </a:spcBef>
              <a:buNone/>
            </a:pPr>
            <a:r>
              <a:rPr lang="en-US" sz="1466" spc="-29" kern="0" dirty="0" smtClean="0">
                <a:solidFill>
                  <a:srgbClr val="ffffff">
                    <a:alpha val="80000"/>
                  </a:srgbClr>
                </a:solidFill>
                <a:latin typeface="Inter" pitchFamily="34" charset="0"/>
                <a:ea typeface="Inter" pitchFamily="34" charset="-122"/>
                <a:cs typeface="Inter" pitchFamily="34" charset="-120"/>
              </a:rPr>
              <a:t>We are currently seeking $1.5 million in pre-seed funding to kickstart the development of our revolutionary Dyson Sphere technology for AI compute.</a:t>
            </a:r>
          </a:p>
          <a:p>
            <a:pPr algn="l" marL="242900" indent="-242900">
              <a:lnSpc>
                <a:spcPts val="2671"/>
              </a:lnSpc>
              <a:spcBef>
                <a:spcPts val="2165"/>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Investment Opportunity</a:t>
            </a:r>
          </a:p>
          <a:p>
            <a:pPr algn="l" lvl="1">
              <a:lnSpc>
                <a:spcPts val="2027"/>
              </a:lnSpc>
              <a:spcBef>
                <a:spcPts val="285"/>
              </a:spcBef>
              <a:buNone/>
            </a:pPr>
            <a:r>
              <a:rPr lang="en-US" sz="1466" spc="-29" kern="0" dirty="0" smtClean="0">
                <a:solidFill>
                  <a:srgbClr val="ffffff">
                    <a:alpha val="80000"/>
                  </a:srgbClr>
                </a:solidFill>
                <a:latin typeface="Inter" pitchFamily="34" charset="0"/>
                <a:ea typeface="Inter" pitchFamily="34" charset="-122"/>
                <a:cs typeface="Inter" pitchFamily="34" charset="-120"/>
              </a:rPr>
              <a:t>By investing in Dyson Sphere AI, you have the opportunity to be a part of the solution that will transform the future of energy and power the next generation of AI innovation.</a:t>
            </a:r>
          </a:p>
          <a:p>
            <a:pPr algn="l" marL="242900" indent="-242900">
              <a:lnSpc>
                <a:spcPts val="2671"/>
              </a:lnSpc>
              <a:spcBef>
                <a:spcPts val="2165"/>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Returns and Impact</a:t>
            </a:r>
          </a:p>
          <a:p>
            <a:pPr algn="l" lvl="1">
              <a:lnSpc>
                <a:spcPts val="2027"/>
              </a:lnSpc>
              <a:spcBef>
                <a:spcPts val="285"/>
              </a:spcBef>
              <a:buNone/>
            </a:pPr>
            <a:r>
              <a:rPr lang="en-US" sz="1466" spc="-29" kern="0" dirty="0" smtClean="0">
                <a:solidFill>
                  <a:srgbClr val="ffffff">
                    <a:alpha val="80000"/>
                  </a:srgbClr>
                </a:solidFill>
                <a:latin typeface="Inter" pitchFamily="34" charset="0"/>
                <a:ea typeface="Inter" pitchFamily="34" charset="-122"/>
                <a:cs typeface="Inter" pitchFamily="34" charset="-120"/>
              </a:rPr>
              <a:t>Your investment will not only provide strong financial returns, but it will also have a lasting impact on the energy landscape, enabling a sustainable future for AI compute and powering the technologies that will shape our world.</a:t>
            </a:r>
            <a:endParaRPr lang="en-US" dirty="0"/>
          </a:p>
        </p:txBody>
      </p:sp>
      <p:sp>
        <p:nvSpPr>
          <p:cNvPr id="4" name="Object 3"/>
          <p:cNvSpPr/>
          <p:nvPr/>
        </p:nvSpPr>
        <p:spPr>
          <a:xfrm>
            <a:off x="6284928" y="1532546"/>
            <a:ext cx="5446938" cy="3090759"/>
          </a:xfrm>
          <a:prstGeom prst="rect">
            <a:avLst/>
          </a:prstGeom>
          <a:noFill/>
        </p:spPr>
        <p:txBody>
          <a:bodyPr wrap="square" rtlCol="0" anchor="t" bIns="0" lIns="0" rIns="0" tIns="0"/>
          <a:lstStyle/>
          <a:p>
            <a:pPr algn="l" marL="242900" indent="-242900">
              <a:lnSpc>
                <a:spcPts val="2671"/>
              </a:lnSpc>
              <a:buSzPct val="100000"/>
              <a:buChar char="•"/>
            </a:pPr>
            <a:r>
              <a:rPr lang="en-US" b="1" sz="2295" spc="-138" kern="0" dirty="0" smtClean="0">
                <a:solidFill>
                  <a:srgbClr val="ffffff"/>
                </a:solidFill>
                <a:latin typeface="Inter" pitchFamily="34" charset="0"/>
                <a:ea typeface="Inter" pitchFamily="34" charset="-122"/>
                <a:cs typeface="Inter" pitchFamily="34" charset="-120"/>
              </a:rPr>
              <a:t>Milestones and Roadmap</a:t>
            </a:r>
          </a:p>
          <a:p>
            <a:pPr algn="l" lvl="1">
              <a:lnSpc>
                <a:spcPts val="2027"/>
              </a:lnSpc>
              <a:spcBef>
                <a:spcPts val="285"/>
              </a:spcBef>
              <a:buNone/>
            </a:pPr>
            <a:r>
              <a:rPr lang="en-US" sz="1466" spc="-29" kern="0" dirty="0" smtClean="0">
                <a:solidFill>
                  <a:srgbClr val="ffffff">
                    <a:alpha val="80000"/>
                  </a:srgbClr>
                </a:solidFill>
                <a:latin typeface="Inter" pitchFamily="34" charset="0"/>
                <a:ea typeface="Inter" pitchFamily="34" charset="-122"/>
                <a:cs typeface="Inter" pitchFamily="34" charset="-120"/>
              </a:rPr>
              <a:t>We have a well-defined roadmap with key milestones that will guide us to the successful deployment of our Dyson Sphere, ensuring that your investment is put to work efficiently and effectively.</a:t>
            </a:r>
          </a:p>
          <a:p>
            <a:pPr algn="l" marL="242900" indent="-242900">
              <a:lnSpc>
                <a:spcPts val="2671"/>
              </a:lnSpc>
              <a:spcBef>
                <a:spcPts val="2165"/>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Join the Revolution</a:t>
            </a:r>
          </a:p>
          <a:p>
            <a:pPr algn="l" lvl="1">
              <a:lnSpc>
                <a:spcPts val="2027"/>
              </a:lnSpc>
              <a:spcBef>
                <a:spcPts val="285"/>
              </a:spcBef>
              <a:buNone/>
            </a:pPr>
            <a:r>
              <a:rPr lang="en-US" sz="1466" spc="-29" kern="0" dirty="0" smtClean="0">
                <a:solidFill>
                  <a:srgbClr val="ffffff">
                    <a:alpha val="80000"/>
                  </a:srgbClr>
                </a:solidFill>
                <a:latin typeface="Inter" pitchFamily="34" charset="0"/>
                <a:ea typeface="Inter" pitchFamily="34" charset="-122"/>
                <a:cs typeface="Inter" pitchFamily="34" charset="-120"/>
              </a:rPr>
              <a:t>Invest in Dyson Sphere AI and be a part of the solution that will revolutionize the future of energy and AI compute. Together, we can shape the energy landscape for generations to come.</a:t>
            </a:r>
            <a:endParaRPr lang="en-US" dirty="0"/>
          </a:p>
        </p:txBody>
      </p:sp>
      <p:sp>
        <p:nvSpPr>
          <p:cNvPr id="5" name="Object 4"/>
          <p:cNvSpPr/>
          <p:nvPr/>
        </p:nvSpPr>
        <p:spPr>
          <a:xfrm>
            <a:off x="11865183" y="6496137"/>
            <a:ext cx="133317" cy="236875"/>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6993411" y="476131"/>
            <a:ext cx="4719410" cy="5904024"/>
          </a:xfrm>
          <a:prstGeom prst="rect">
            <a:avLst/>
          </a:prstGeom>
          <a:solidFill>
            <a:srgbClr val="22aaee"/>
          </a:solidFill>
        </p:spPr>
      </p:sp>
      <p:pic>
        <p:nvPicPr>
          <p:cNvPr id="3" name="Object 2" descr="Futuristic Dyson sphere powering AI data center, in a &quot;Subtle and minimalist, with natural lighting. Modern and professional look.&quot; style">    </p:cNvPr>
          <p:cNvPicPr>
            <a:picLocks noChangeAspect="1"/>
          </p:cNvPicPr>
          <p:nvPr/>
        </p:nvPicPr>
        <p:blipFill>
          <a:blip r:embed="rId1"/>
          <a:srcRect l="10032" r="10032" t="0" b="0"/>
          <a:stretch/>
        </p:blipFill>
        <p:spPr>
          <a:xfrm>
            <a:off x="6993411" y="476131"/>
            <a:ext cx="4719410" cy="5904024"/>
          </a:xfrm>
          <a:prstGeom prst="rect">
            <a:avLst/>
          </a:prstGeom>
        </p:spPr>
      </p:pic>
      <p:sp>
        <p:nvSpPr>
          <p:cNvPr id="4" name="Object 3"/>
          <p:cNvSpPr/>
          <p:nvPr/>
        </p:nvSpPr>
        <p:spPr>
          <a:xfrm>
            <a:off x="181406" y="1762354"/>
            <a:ext cx="6630599" cy="3325477"/>
          </a:xfrm>
          <a:prstGeom prst="rect">
            <a:avLst/>
          </a:prstGeom>
          <a:noFill/>
        </p:spPr>
        <p:txBody>
          <a:bodyPr wrap="square" rtlCol="0" anchor="ctr" bIns="0" lIns="0" rIns="0" tIns="0"/>
          <a:lstStyle/>
          <a:p>
            <a:pPr algn="ctr">
              <a:lnSpc>
                <a:spcPts val="2619"/>
              </a:lnSpc>
              <a:buNone/>
            </a:pPr>
            <a:r>
              <a:rPr lang="en-US" b="1" sz="2250" spc="-135" kern="0" dirty="0" smtClean="0">
                <a:solidFill>
                  <a:srgbClr val="ffffff"/>
                </a:solidFill>
                <a:latin typeface="Inter" pitchFamily="34" charset="0"/>
                <a:ea typeface="Inter" pitchFamily="34" charset="-122"/>
                <a:cs typeface="Inter" pitchFamily="34" charset="-120"/>
              </a:rPr>
              <a:t>Join us in powering the future of AI compute with Dyson Sphere AI's revolutionary technology. By investing in our ambitious Dyson sphere project, you'll be a part of the solution that will transform the global energy landscape and fuel the AI revolution for generations to come. With our experienced team, cutting-edge engineering, and robust roadmap, we are poised to deliver on the promise of limitless, sustainable energy to power the exponential growth of AI.</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Powering the Future Building a Dyson Sphere for AI Compute</dc:title>
  <dc:subject>Powering the Future Building a Dyson Sphere for AI Compute</dc:subject>
  <dc:creator>Yaniv Golan</dc:creator>
  <cp:lastModifiedBy>Yaniv Golan</cp:lastModifiedBy>
  <cp:revision>1</cp:revision>
  <dcterms:created xsi:type="dcterms:W3CDTF">2025-11-17T12:19:44.619Z</dcterms:created>
  <dcterms:modified xsi:type="dcterms:W3CDTF">2025-11-17T12:19:44.619Z</dcterms:modified>
</cp:coreProperties>
</file>